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62"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2256"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C5C2313B-83CE-48FD-B553-A4E848B70976}" type="datetimeFigureOut">
              <a:rPr lang="en-NZ" smtClean="0"/>
              <a:t>10/03/14</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F99AE3AF-8593-4DC1-A23C-AEBAB8D6C5FE}" type="slidenum">
              <a:rPr lang="en-NZ" smtClean="0"/>
              <a:t>‹#›</a:t>
            </a:fld>
            <a:endParaRPr lang="en-NZ" dirty="0"/>
          </a:p>
        </p:txBody>
      </p:sp>
    </p:spTree>
    <p:extLst>
      <p:ext uri="{BB962C8B-B14F-4D97-AF65-F5344CB8AC3E}">
        <p14:creationId xmlns:p14="http://schemas.microsoft.com/office/powerpoint/2010/main" val="194211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5C2313B-83CE-48FD-B553-A4E848B70976}" type="datetimeFigureOut">
              <a:rPr lang="en-NZ" smtClean="0"/>
              <a:t>10/03/14</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F99AE3AF-8593-4DC1-A23C-AEBAB8D6C5FE}" type="slidenum">
              <a:rPr lang="en-NZ" smtClean="0"/>
              <a:t>‹#›</a:t>
            </a:fld>
            <a:endParaRPr lang="en-NZ" dirty="0"/>
          </a:p>
        </p:txBody>
      </p:sp>
    </p:spTree>
    <p:extLst>
      <p:ext uri="{BB962C8B-B14F-4D97-AF65-F5344CB8AC3E}">
        <p14:creationId xmlns:p14="http://schemas.microsoft.com/office/powerpoint/2010/main" val="594534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5C2313B-83CE-48FD-B553-A4E848B70976}" type="datetimeFigureOut">
              <a:rPr lang="en-NZ" smtClean="0"/>
              <a:t>10/03/14</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F99AE3AF-8593-4DC1-A23C-AEBAB8D6C5FE}" type="slidenum">
              <a:rPr lang="en-NZ" smtClean="0"/>
              <a:t>‹#›</a:t>
            </a:fld>
            <a:endParaRPr lang="en-NZ" dirty="0"/>
          </a:p>
        </p:txBody>
      </p:sp>
    </p:spTree>
    <p:extLst>
      <p:ext uri="{BB962C8B-B14F-4D97-AF65-F5344CB8AC3E}">
        <p14:creationId xmlns:p14="http://schemas.microsoft.com/office/powerpoint/2010/main" val="366196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5C2313B-83CE-48FD-B553-A4E848B70976}" type="datetimeFigureOut">
              <a:rPr lang="en-NZ" smtClean="0"/>
              <a:t>10/03/14</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F99AE3AF-8593-4DC1-A23C-AEBAB8D6C5FE}" type="slidenum">
              <a:rPr lang="en-NZ" smtClean="0"/>
              <a:t>‹#›</a:t>
            </a:fld>
            <a:endParaRPr lang="en-NZ" dirty="0"/>
          </a:p>
        </p:txBody>
      </p:sp>
    </p:spTree>
    <p:extLst>
      <p:ext uri="{BB962C8B-B14F-4D97-AF65-F5344CB8AC3E}">
        <p14:creationId xmlns:p14="http://schemas.microsoft.com/office/powerpoint/2010/main" val="2276285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2313B-83CE-48FD-B553-A4E848B70976}" type="datetimeFigureOut">
              <a:rPr lang="en-NZ" smtClean="0"/>
              <a:t>10/03/14</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F99AE3AF-8593-4DC1-A23C-AEBAB8D6C5FE}" type="slidenum">
              <a:rPr lang="en-NZ" smtClean="0"/>
              <a:t>‹#›</a:t>
            </a:fld>
            <a:endParaRPr lang="en-NZ" dirty="0"/>
          </a:p>
        </p:txBody>
      </p:sp>
    </p:spTree>
    <p:extLst>
      <p:ext uri="{BB962C8B-B14F-4D97-AF65-F5344CB8AC3E}">
        <p14:creationId xmlns:p14="http://schemas.microsoft.com/office/powerpoint/2010/main" val="80876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C5C2313B-83CE-48FD-B553-A4E848B70976}" type="datetimeFigureOut">
              <a:rPr lang="en-NZ" smtClean="0"/>
              <a:t>10/03/14</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F99AE3AF-8593-4DC1-A23C-AEBAB8D6C5FE}" type="slidenum">
              <a:rPr lang="en-NZ" smtClean="0"/>
              <a:t>‹#›</a:t>
            </a:fld>
            <a:endParaRPr lang="en-NZ" dirty="0"/>
          </a:p>
        </p:txBody>
      </p:sp>
    </p:spTree>
    <p:extLst>
      <p:ext uri="{BB962C8B-B14F-4D97-AF65-F5344CB8AC3E}">
        <p14:creationId xmlns:p14="http://schemas.microsoft.com/office/powerpoint/2010/main" val="3259590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C5C2313B-83CE-48FD-B553-A4E848B70976}" type="datetimeFigureOut">
              <a:rPr lang="en-NZ" smtClean="0"/>
              <a:t>10/03/14</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F99AE3AF-8593-4DC1-A23C-AEBAB8D6C5FE}" type="slidenum">
              <a:rPr lang="en-NZ" smtClean="0"/>
              <a:t>‹#›</a:t>
            </a:fld>
            <a:endParaRPr lang="en-NZ" dirty="0"/>
          </a:p>
        </p:txBody>
      </p:sp>
    </p:spTree>
    <p:extLst>
      <p:ext uri="{BB962C8B-B14F-4D97-AF65-F5344CB8AC3E}">
        <p14:creationId xmlns:p14="http://schemas.microsoft.com/office/powerpoint/2010/main" val="136782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C5C2313B-83CE-48FD-B553-A4E848B70976}" type="datetimeFigureOut">
              <a:rPr lang="en-NZ" smtClean="0"/>
              <a:t>10/03/14</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F99AE3AF-8593-4DC1-A23C-AEBAB8D6C5FE}" type="slidenum">
              <a:rPr lang="en-NZ" smtClean="0"/>
              <a:t>‹#›</a:t>
            </a:fld>
            <a:endParaRPr lang="en-NZ" dirty="0"/>
          </a:p>
        </p:txBody>
      </p:sp>
    </p:spTree>
    <p:extLst>
      <p:ext uri="{BB962C8B-B14F-4D97-AF65-F5344CB8AC3E}">
        <p14:creationId xmlns:p14="http://schemas.microsoft.com/office/powerpoint/2010/main" val="7800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2313B-83CE-48FD-B553-A4E848B70976}" type="datetimeFigureOut">
              <a:rPr lang="en-NZ" smtClean="0"/>
              <a:t>10/03/14</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F99AE3AF-8593-4DC1-A23C-AEBAB8D6C5FE}" type="slidenum">
              <a:rPr lang="en-NZ" smtClean="0"/>
              <a:t>‹#›</a:t>
            </a:fld>
            <a:endParaRPr lang="en-NZ" dirty="0"/>
          </a:p>
        </p:txBody>
      </p:sp>
    </p:spTree>
    <p:extLst>
      <p:ext uri="{BB962C8B-B14F-4D97-AF65-F5344CB8AC3E}">
        <p14:creationId xmlns:p14="http://schemas.microsoft.com/office/powerpoint/2010/main" val="3981111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2313B-83CE-48FD-B553-A4E848B70976}" type="datetimeFigureOut">
              <a:rPr lang="en-NZ" smtClean="0"/>
              <a:t>10/03/14</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F99AE3AF-8593-4DC1-A23C-AEBAB8D6C5FE}" type="slidenum">
              <a:rPr lang="en-NZ" smtClean="0"/>
              <a:t>‹#›</a:t>
            </a:fld>
            <a:endParaRPr lang="en-NZ" dirty="0"/>
          </a:p>
        </p:txBody>
      </p:sp>
    </p:spTree>
    <p:extLst>
      <p:ext uri="{BB962C8B-B14F-4D97-AF65-F5344CB8AC3E}">
        <p14:creationId xmlns:p14="http://schemas.microsoft.com/office/powerpoint/2010/main" val="197418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2313B-83CE-48FD-B553-A4E848B70976}" type="datetimeFigureOut">
              <a:rPr lang="en-NZ" smtClean="0"/>
              <a:t>10/03/14</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F99AE3AF-8593-4DC1-A23C-AEBAB8D6C5FE}" type="slidenum">
              <a:rPr lang="en-NZ" smtClean="0"/>
              <a:t>‹#›</a:t>
            </a:fld>
            <a:endParaRPr lang="en-NZ" dirty="0"/>
          </a:p>
        </p:txBody>
      </p:sp>
    </p:spTree>
    <p:extLst>
      <p:ext uri="{BB962C8B-B14F-4D97-AF65-F5344CB8AC3E}">
        <p14:creationId xmlns:p14="http://schemas.microsoft.com/office/powerpoint/2010/main" val="35797575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2313B-83CE-48FD-B553-A4E848B70976}" type="datetimeFigureOut">
              <a:rPr lang="en-NZ" smtClean="0"/>
              <a:t>10/03/14</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AE3AF-8593-4DC1-A23C-AEBAB8D6C5FE}" type="slidenum">
              <a:rPr lang="en-NZ" smtClean="0"/>
              <a:t>‹#›</a:t>
            </a:fld>
            <a:endParaRPr lang="en-NZ" dirty="0"/>
          </a:p>
        </p:txBody>
      </p:sp>
    </p:spTree>
    <p:extLst>
      <p:ext uri="{BB962C8B-B14F-4D97-AF65-F5344CB8AC3E}">
        <p14:creationId xmlns:p14="http://schemas.microsoft.com/office/powerpoint/2010/main" val="347054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www.library.ebonline.co.nz.libezp01.slc.ac.nz/comptons/article-202332?query=ice%20cream%20history&amp;ct" TargetMode="External"/><Relationship Id="rId4" Type="http://schemas.openxmlformats.org/officeDocument/2006/relationships/hyperlink" Target="http://www.worldbookonline.com/pl/infofinder/article?id=ar270840&amp;st=ice+cream" TargetMode="External"/><Relationship Id="rId5" Type="http://schemas.openxmlformats.org/officeDocument/2006/relationships/hyperlink" Target="http://nutritiondata.self.com/facts/sweets/5405/2" TargetMode="External"/><Relationship Id="rId6" Type="http://schemas.openxmlformats.org/officeDocument/2006/relationships/hyperlink" Target="http://caloriecount.about.com/calories-ice-creams-vanilla-i19095" TargetMode="External"/><Relationship Id="rId1" Type="http://schemas.openxmlformats.org/officeDocument/2006/relationships/slideLayout" Target="../slideLayouts/slideLayout2.xml"/><Relationship Id="rId2" Type="http://schemas.openxmlformats.org/officeDocument/2006/relationships/hyperlink" Target="http://science.howstuffworks.com/innovation/edible-innovations/ice-cream2.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p:txBody>
          <a:bodyPr>
            <a:normAutofit/>
          </a:bodyPr>
          <a:lstStyle/>
          <a:p>
            <a:r>
              <a:rPr lang="en-NZ" sz="8800" dirty="0" smtClean="0"/>
              <a:t>Ice Cream</a:t>
            </a:r>
            <a:endParaRPr lang="en-NZ" sz="8800" dirty="0"/>
          </a:p>
        </p:txBody>
      </p:sp>
      <p:sp>
        <p:nvSpPr>
          <p:cNvPr id="3" name="Subtitle 2"/>
          <p:cNvSpPr>
            <a:spLocks noGrp="1"/>
          </p:cNvSpPr>
          <p:nvPr>
            <p:ph type="subTitle" idx="1"/>
          </p:nvPr>
        </p:nvSpPr>
        <p:spPr/>
        <p:txBody>
          <a:bodyPr/>
          <a:lstStyle/>
          <a:p>
            <a:r>
              <a:rPr lang="en-NZ" dirty="0" smtClean="0">
                <a:solidFill>
                  <a:schemeClr val="tx1"/>
                </a:solidFill>
              </a:rPr>
              <a:t>Group 3- Emma, Dean and Wyman</a:t>
            </a:r>
            <a:endParaRPr lang="en-NZ" dirty="0">
              <a:solidFill>
                <a:schemeClr val="tx1"/>
              </a:solidFill>
            </a:endParaRPr>
          </a:p>
        </p:txBody>
      </p:sp>
    </p:spTree>
    <p:extLst>
      <p:ext uri="{BB962C8B-B14F-4D97-AF65-F5344CB8AC3E}">
        <p14:creationId xmlns:p14="http://schemas.microsoft.com/office/powerpoint/2010/main" val="35502381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is ice cream?</a:t>
            </a:r>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839" y="2420888"/>
            <a:ext cx="3888432" cy="35893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4509120"/>
            <a:ext cx="2980166" cy="2232248"/>
          </a:xfrm>
          <a:prstGeom prst="rect">
            <a:avLst/>
          </a:prstGeom>
        </p:spPr>
      </p:pic>
      <p:sp>
        <p:nvSpPr>
          <p:cNvPr id="3" name="Content Placeholder 2"/>
          <p:cNvSpPr>
            <a:spLocks noGrp="1"/>
          </p:cNvSpPr>
          <p:nvPr>
            <p:ph idx="1"/>
          </p:nvPr>
        </p:nvSpPr>
        <p:spPr/>
        <p:txBody>
          <a:bodyPr>
            <a:normAutofit/>
          </a:bodyPr>
          <a:lstStyle/>
          <a:p>
            <a:r>
              <a:rPr lang="en-NZ" sz="2200" dirty="0" smtClean="0"/>
              <a:t>Ice cream is a frozen dairy product that comes in a wide range of flavours and colours. It’s used as a dessert, and to accompany things like pie and cake. This frozen product is enjoyed all over the world, but more so in America.</a:t>
            </a:r>
            <a:endParaRPr lang="en-NZ" sz="2200" dirty="0"/>
          </a:p>
        </p:txBody>
      </p:sp>
    </p:spTree>
    <p:extLst>
      <p:ext uri="{BB962C8B-B14F-4D97-AF65-F5344CB8AC3E}">
        <p14:creationId xmlns:p14="http://schemas.microsoft.com/office/powerpoint/2010/main" val="30322210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Why was ice cream developed and who developed it?</a:t>
            </a:r>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0319" y="2756229"/>
            <a:ext cx="5468173" cy="4080098"/>
          </a:xfrm>
          <a:prstGeom prst="rect">
            <a:avLst/>
          </a:prstGeom>
        </p:spPr>
      </p:pic>
      <p:sp>
        <p:nvSpPr>
          <p:cNvPr id="3" name="Content Placeholder 2"/>
          <p:cNvSpPr>
            <a:spLocks noGrp="1"/>
          </p:cNvSpPr>
          <p:nvPr>
            <p:ph idx="1"/>
          </p:nvPr>
        </p:nvSpPr>
        <p:spPr/>
        <p:txBody>
          <a:bodyPr>
            <a:normAutofit/>
          </a:bodyPr>
          <a:lstStyle/>
          <a:p>
            <a:r>
              <a:rPr lang="en-NZ" sz="2200" dirty="0" smtClean="0"/>
              <a:t>Ice cream was developed to be a refreshing, cooling treat, that was favoured among royalty for sometime before entering the home.</a:t>
            </a:r>
          </a:p>
          <a:p>
            <a:r>
              <a:rPr lang="en-NZ" sz="2200" dirty="0" smtClean="0"/>
              <a:t>Ice cream is thought to have been developed from flavoured ices and water ices. The Romans and Chinese are the earliest reports of people enjoying these ices. In the 13</a:t>
            </a:r>
            <a:r>
              <a:rPr lang="en-NZ" sz="2200" baseline="30000" dirty="0" smtClean="0"/>
              <a:t>th</a:t>
            </a:r>
            <a:r>
              <a:rPr lang="en-NZ" sz="2200" dirty="0" smtClean="0"/>
              <a:t> century, an Italian explorer named Marco Polo was said to have returned from China with recipes for water ices, which are like snow cones. This may have been when ice cream development started.</a:t>
            </a:r>
          </a:p>
          <a:p>
            <a:r>
              <a:rPr lang="en-NZ" sz="2200" dirty="0" smtClean="0"/>
              <a:t>Ice cream was made at homes until American Jacob Fussell established the first ice cream plant</a:t>
            </a:r>
            <a:r>
              <a:rPr lang="en-NZ" sz="2200" dirty="0"/>
              <a:t> </a:t>
            </a:r>
            <a:r>
              <a:rPr lang="en-NZ" sz="2200" dirty="0" smtClean="0"/>
              <a:t>in Baltimore, 1851.</a:t>
            </a:r>
            <a:endParaRPr lang="en-NZ" sz="2200" dirty="0"/>
          </a:p>
        </p:txBody>
      </p:sp>
    </p:spTree>
    <p:extLst>
      <p:ext uri="{BB962C8B-B14F-4D97-AF65-F5344CB8AC3E}">
        <p14:creationId xmlns:p14="http://schemas.microsoft.com/office/powerpoint/2010/main" val="21152706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Ice cream history</a:t>
            </a:r>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293096"/>
            <a:ext cx="3679097" cy="2448272"/>
          </a:xfrm>
          <a:prstGeom prst="rect">
            <a:avLst/>
          </a:prstGeom>
        </p:spPr>
      </p:pic>
      <p:sp>
        <p:nvSpPr>
          <p:cNvPr id="3" name="Content Placeholder 2"/>
          <p:cNvSpPr>
            <a:spLocks noGrp="1"/>
          </p:cNvSpPr>
          <p:nvPr>
            <p:ph idx="1"/>
          </p:nvPr>
        </p:nvSpPr>
        <p:spPr/>
        <p:txBody>
          <a:bodyPr>
            <a:normAutofit/>
          </a:bodyPr>
          <a:lstStyle/>
          <a:p>
            <a:r>
              <a:rPr lang="en-NZ" sz="2200" dirty="0" smtClean="0"/>
              <a:t>Ice cream origins can be traced back to the 4</a:t>
            </a:r>
            <a:r>
              <a:rPr lang="en-NZ" sz="2200" baseline="30000" dirty="0" smtClean="0"/>
              <a:t>th</a:t>
            </a:r>
            <a:r>
              <a:rPr lang="en-NZ" sz="2200" dirty="0" smtClean="0"/>
              <a:t> century B.C, to the Romans. The Romans had recipes for shaven ice concoctions, and in the 13</a:t>
            </a:r>
            <a:r>
              <a:rPr lang="en-NZ" sz="2200" baseline="30000" dirty="0" smtClean="0"/>
              <a:t>th</a:t>
            </a:r>
            <a:r>
              <a:rPr lang="en-NZ" sz="2200" dirty="0" smtClean="0"/>
              <a:t> century, Marco Polo came back from China with recipes for water ices. It’s thought this may have been when ice creams started developing.</a:t>
            </a:r>
          </a:p>
          <a:p>
            <a:r>
              <a:rPr lang="en-NZ" sz="2200" dirty="0" smtClean="0"/>
              <a:t>Ice cream was brought to America in the 1700’s and was quite a luxury. It was all made at home until Jacob Fussell opened the first ice cream plant in 1851.</a:t>
            </a:r>
          </a:p>
          <a:p>
            <a:endParaRPr lang="en-NZ" sz="2400" dirty="0"/>
          </a:p>
        </p:txBody>
      </p:sp>
    </p:spTree>
    <p:extLst>
      <p:ext uri="{BB962C8B-B14F-4D97-AF65-F5344CB8AC3E}">
        <p14:creationId xmlns:p14="http://schemas.microsoft.com/office/powerpoint/2010/main" val="3642390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0281" y="260648"/>
            <a:ext cx="1422883" cy="1237290"/>
          </a:xfrm>
          <a:prstGeom prst="rect">
            <a:avLst/>
          </a:prstGeom>
        </p:spPr>
      </p:pic>
      <p:sp>
        <p:nvSpPr>
          <p:cNvPr id="2" name="Title 1"/>
          <p:cNvSpPr>
            <a:spLocks noGrp="1"/>
          </p:cNvSpPr>
          <p:nvPr>
            <p:ph type="title"/>
          </p:nvPr>
        </p:nvSpPr>
        <p:spPr/>
        <p:txBody>
          <a:bodyPr>
            <a:normAutofit fontScale="90000"/>
          </a:bodyPr>
          <a:lstStyle/>
          <a:p>
            <a:r>
              <a:rPr lang="en-NZ" dirty="0" smtClean="0"/>
              <a:t>How is ice cream made in a factory?</a:t>
            </a:r>
            <a:endParaRPr lang="en-NZ"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3853283"/>
            <a:ext cx="6288075" cy="2952328"/>
          </a:xfrm>
          <a:prstGeom prst="rect">
            <a:avLst/>
          </a:prstGeom>
        </p:spPr>
      </p:pic>
      <p:sp>
        <p:nvSpPr>
          <p:cNvPr id="3" name="Content Placeholder 2"/>
          <p:cNvSpPr>
            <a:spLocks noGrp="1"/>
          </p:cNvSpPr>
          <p:nvPr>
            <p:ph idx="1"/>
          </p:nvPr>
        </p:nvSpPr>
        <p:spPr>
          <a:xfrm>
            <a:off x="395536" y="1700808"/>
            <a:ext cx="8229600" cy="4525963"/>
          </a:xfrm>
        </p:spPr>
        <p:txBody>
          <a:bodyPr>
            <a:normAutofit/>
          </a:bodyPr>
          <a:lstStyle/>
          <a:p>
            <a:r>
              <a:rPr lang="en-NZ" sz="2200" dirty="0" smtClean="0"/>
              <a:t>Ice cream is a hit whether homemade or factory made.  In factories, the ice cream mix-which consists of milk products, sugar and flavourings is put into a huge vat. It’s then pasteurized which means it’s sterilized so it can keep for longer, before being homogenised, which breaks down the fat particles and helps make the ice cream smooth. The mix then goes into a cooler, then a storage tank where it’s frozen for 3-4 hours. Flavourings and colours are then added, and then the mix is frozen</a:t>
            </a:r>
            <a:r>
              <a:rPr lang="en-NZ" sz="2200" dirty="0"/>
              <a:t> </a:t>
            </a:r>
            <a:r>
              <a:rPr lang="en-NZ" sz="2200" dirty="0" smtClean="0"/>
              <a:t>again.</a:t>
            </a:r>
          </a:p>
        </p:txBody>
      </p:sp>
    </p:spTree>
    <p:extLst>
      <p:ext uri="{BB962C8B-B14F-4D97-AF65-F5344CB8AC3E}">
        <p14:creationId xmlns:p14="http://schemas.microsoft.com/office/powerpoint/2010/main" val="321244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How is ice cream made at home?</a:t>
            </a:r>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1628800"/>
            <a:ext cx="4176464" cy="4176464"/>
          </a:xfrm>
          <a:prstGeom prst="rect">
            <a:avLst/>
          </a:prstGeom>
        </p:spPr>
      </p:pic>
      <p:sp>
        <p:nvSpPr>
          <p:cNvPr id="3" name="Content Placeholder 2"/>
          <p:cNvSpPr>
            <a:spLocks noGrp="1"/>
          </p:cNvSpPr>
          <p:nvPr>
            <p:ph idx="1"/>
          </p:nvPr>
        </p:nvSpPr>
        <p:spPr/>
        <p:txBody>
          <a:bodyPr>
            <a:normAutofit lnSpcReduction="10000"/>
          </a:bodyPr>
          <a:lstStyle/>
          <a:p>
            <a:r>
              <a:rPr lang="en-NZ" sz="2200" dirty="0"/>
              <a:t>If you’re making ice cream at home, you combine egg yolks and sugar. Then, place a pot on the stove containing milk and leave this until it is starting to boil. You then remove it from the stove and add the egg yolks and sugar, before returning it to the stove, where you heat it-stirring  continuously-until the mixture sticks and covers the back of the spoon. Place this mixture in a bowl, let it cool in a water bath, add cream and the place in the freezer for at least 24 hours. Once removed from the freezer, pour it into </a:t>
            </a:r>
            <a:r>
              <a:rPr lang="en-NZ" sz="2200" dirty="0" smtClean="0"/>
              <a:t>an ice </a:t>
            </a:r>
            <a:r>
              <a:rPr lang="en-NZ" sz="2200" dirty="0"/>
              <a:t>cream </a:t>
            </a:r>
            <a:r>
              <a:rPr lang="en-NZ" sz="2200" dirty="0" smtClean="0"/>
              <a:t>churner/maker </a:t>
            </a:r>
            <a:r>
              <a:rPr lang="en-NZ" sz="2200" dirty="0"/>
              <a:t>for </a:t>
            </a:r>
            <a:r>
              <a:rPr lang="en-NZ" sz="2200" dirty="0" smtClean="0"/>
              <a:t>about 20-30 </a:t>
            </a:r>
            <a:r>
              <a:rPr lang="en-NZ" sz="2200" dirty="0"/>
              <a:t>minutes, then eat or freeze. Flavours can be added in whatever way you feel will be most successful. </a:t>
            </a:r>
          </a:p>
          <a:p>
            <a:r>
              <a:rPr lang="en-NZ" sz="2200" dirty="0" smtClean="0"/>
              <a:t>Ice cream can be made without an ice cream maker, but it does take longer. The mix is kept in a freezer, but has to be taken out and stirred every so often.</a:t>
            </a:r>
            <a:endParaRPr lang="en-NZ" sz="2200" dirty="0"/>
          </a:p>
        </p:txBody>
      </p:sp>
    </p:spTree>
    <p:extLst>
      <p:ext uri="{BB962C8B-B14F-4D97-AF65-F5344CB8AC3E}">
        <p14:creationId xmlns:p14="http://schemas.microsoft.com/office/powerpoint/2010/main" val="2303181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How is ice cream eaten and who eats it?</a:t>
            </a:r>
            <a:endParaRPr lang="en-NZ"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460423"/>
            <a:ext cx="2016224" cy="312514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79" y="1844824"/>
            <a:ext cx="2408603" cy="1926882"/>
          </a:xfrm>
          <a:prstGeom prst="rect">
            <a:avLst/>
          </a:prstGeom>
        </p:spPr>
      </p:pic>
      <p:sp>
        <p:nvSpPr>
          <p:cNvPr id="3" name="Content Placeholder 2"/>
          <p:cNvSpPr>
            <a:spLocks noGrp="1"/>
          </p:cNvSpPr>
          <p:nvPr>
            <p:ph idx="1"/>
          </p:nvPr>
        </p:nvSpPr>
        <p:spPr/>
        <p:txBody>
          <a:bodyPr>
            <a:normAutofit/>
          </a:bodyPr>
          <a:lstStyle/>
          <a:p>
            <a:r>
              <a:rPr lang="en-NZ" sz="2200" dirty="0" smtClean="0"/>
              <a:t>Ice cream is generally licked or sucked; whether off a spoon, off a pastry, out of a cone or off a stick.</a:t>
            </a:r>
          </a:p>
          <a:p>
            <a:r>
              <a:rPr lang="en-NZ" sz="2200" dirty="0" smtClean="0"/>
              <a:t>Anyone can enjoy the cool, sweet taste of ice cream.  Children age 2-12 years and adults 45 years old plus eat the most ice cream per person. </a:t>
            </a:r>
          </a:p>
          <a:p>
            <a:r>
              <a:rPr lang="en-NZ" sz="2200" dirty="0" smtClean="0"/>
              <a:t>Fact: More ice cream is sold on Sunday then any other day of the week.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446" y="3789040"/>
            <a:ext cx="3716722" cy="2783954"/>
          </a:xfrm>
          <a:prstGeom prst="rect">
            <a:avLst/>
          </a:prstGeom>
        </p:spPr>
      </p:pic>
    </p:spTree>
    <p:extLst>
      <p:ext uri="{BB962C8B-B14F-4D97-AF65-F5344CB8AC3E}">
        <p14:creationId xmlns:p14="http://schemas.microsoft.com/office/powerpoint/2010/main" val="211777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18" y="581890"/>
            <a:ext cx="2777803" cy="5727429"/>
          </a:xfrm>
          <a:prstGeom prst="rect">
            <a:avLst/>
          </a:prstGeom>
        </p:spPr>
      </p:pic>
      <p:sp>
        <p:nvSpPr>
          <p:cNvPr id="2" name="Title 1"/>
          <p:cNvSpPr>
            <a:spLocks noGrp="1"/>
          </p:cNvSpPr>
          <p:nvPr>
            <p:ph type="title"/>
          </p:nvPr>
        </p:nvSpPr>
        <p:spPr/>
        <p:txBody>
          <a:bodyPr>
            <a:normAutofit fontScale="90000"/>
          </a:bodyPr>
          <a:lstStyle/>
          <a:p>
            <a:r>
              <a:rPr lang="en-NZ" dirty="0" smtClean="0"/>
              <a:t>What is ice creams nutritional value?</a:t>
            </a:r>
            <a:endParaRPr lang="en-NZ" dirty="0"/>
          </a:p>
        </p:txBody>
      </p:sp>
      <p:sp>
        <p:nvSpPr>
          <p:cNvPr id="3" name="Content Placeholder 2"/>
          <p:cNvSpPr>
            <a:spLocks noGrp="1"/>
          </p:cNvSpPr>
          <p:nvPr>
            <p:ph idx="1"/>
          </p:nvPr>
        </p:nvSpPr>
        <p:spPr/>
        <p:txBody>
          <a:bodyPr>
            <a:normAutofit fontScale="62500" lnSpcReduction="20000"/>
          </a:bodyPr>
          <a:lstStyle/>
          <a:p>
            <a:r>
              <a:rPr lang="en-NZ" sz="3500" dirty="0" smtClean="0"/>
              <a:t>In basic vanilla ice cream, its nutritional value is: (per serving of ½ a cup, or 72 grams) It has a total of 145 calories.</a:t>
            </a:r>
          </a:p>
          <a:p>
            <a:r>
              <a:rPr lang="en-NZ" sz="3500" dirty="0" smtClean="0"/>
              <a:t>Fat total: 7.9g/12%</a:t>
            </a:r>
          </a:p>
          <a:p>
            <a:r>
              <a:rPr lang="en-NZ" sz="3500" dirty="0" smtClean="0"/>
              <a:t>Saturated fat: 4.9g/ 24%</a:t>
            </a:r>
          </a:p>
          <a:p>
            <a:r>
              <a:rPr lang="en-NZ" sz="3500" dirty="0" smtClean="0"/>
              <a:t>Polyunsaturated fat: 0.3g</a:t>
            </a:r>
          </a:p>
          <a:p>
            <a:r>
              <a:rPr lang="en-NZ" sz="3500" dirty="0" smtClean="0"/>
              <a:t>Monounsaturated fat: 2.1g </a:t>
            </a:r>
          </a:p>
          <a:p>
            <a:r>
              <a:rPr lang="en-NZ" sz="3500" dirty="0" smtClean="0"/>
              <a:t>Cholesterol: 32mg/11%</a:t>
            </a:r>
          </a:p>
          <a:p>
            <a:r>
              <a:rPr lang="en-NZ" sz="3500" dirty="0" smtClean="0"/>
              <a:t>Sodium: 58mg/2%</a:t>
            </a:r>
          </a:p>
          <a:p>
            <a:r>
              <a:rPr lang="en-NZ" sz="3500" dirty="0" smtClean="0"/>
              <a:t>Carbohydrates total: 17.0g/6%</a:t>
            </a:r>
          </a:p>
          <a:p>
            <a:r>
              <a:rPr lang="en-NZ" sz="3500" dirty="0" smtClean="0"/>
              <a:t>Dietary fibre: 0.5/2%</a:t>
            </a:r>
          </a:p>
          <a:p>
            <a:r>
              <a:rPr lang="en-NZ" sz="3500" dirty="0" smtClean="0"/>
              <a:t>Sugars: 15.3g</a:t>
            </a:r>
          </a:p>
          <a:p>
            <a:r>
              <a:rPr lang="en-NZ" sz="3500" dirty="0" smtClean="0"/>
              <a:t>Protein: 2.5g</a:t>
            </a:r>
          </a:p>
          <a:p>
            <a:pPr marL="0" indent="0">
              <a:buNone/>
            </a:pPr>
            <a:endParaRPr lang="en-NZ" sz="2600" dirty="0" smtClean="0"/>
          </a:p>
          <a:p>
            <a:pPr marL="0" indent="0">
              <a:buNone/>
            </a:pPr>
            <a:endParaRPr lang="en-NZ" sz="2400" dirty="0" smtClean="0"/>
          </a:p>
          <a:p>
            <a:endParaRPr lang="en-NZ" sz="2400" dirty="0" smtClean="0"/>
          </a:p>
          <a:p>
            <a:endParaRPr lang="en-NZ"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2156240"/>
            <a:ext cx="3016937" cy="4027767"/>
          </a:xfrm>
          <a:prstGeom prst="rect">
            <a:avLst/>
          </a:prstGeom>
        </p:spPr>
      </p:pic>
    </p:spTree>
    <p:extLst>
      <p:ext uri="{BB962C8B-B14F-4D97-AF65-F5344CB8AC3E}">
        <p14:creationId xmlns:p14="http://schemas.microsoft.com/office/powerpoint/2010/main" val="2557515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Bibliography</a:t>
            </a:r>
            <a:endParaRPr lang="en-NZ" dirty="0"/>
          </a:p>
        </p:txBody>
      </p:sp>
      <p:sp>
        <p:nvSpPr>
          <p:cNvPr id="3" name="Content Placeholder 2"/>
          <p:cNvSpPr>
            <a:spLocks noGrp="1"/>
          </p:cNvSpPr>
          <p:nvPr>
            <p:ph idx="1"/>
          </p:nvPr>
        </p:nvSpPr>
        <p:spPr/>
        <p:txBody>
          <a:bodyPr>
            <a:normAutofit lnSpcReduction="10000"/>
          </a:bodyPr>
          <a:lstStyle/>
          <a:p>
            <a:r>
              <a:rPr lang="en-NZ" sz="2200" dirty="0">
                <a:hlinkClick r:id="rId2"/>
              </a:rPr>
              <a:t>http://science.howstuffworks.com/innovation/edible-innovations/ice-cream2.htm</a:t>
            </a:r>
            <a:r>
              <a:rPr lang="en-NZ" sz="2200" dirty="0"/>
              <a:t>   </a:t>
            </a:r>
            <a:r>
              <a:rPr lang="en-NZ" sz="2200" dirty="0" smtClean="0"/>
              <a:t>(Accessed 15.02.2013) </a:t>
            </a:r>
          </a:p>
          <a:p>
            <a:r>
              <a:rPr lang="en-NZ" sz="2200" u="sng" dirty="0">
                <a:hlinkClick r:id="rId3"/>
              </a:rPr>
              <a:t>http://www.library.ebonline.co.nz.libezp01.slc.ac.nz/comptons/article-202332?query=ice%20cream%20history&amp;ct</a:t>
            </a:r>
            <a:r>
              <a:rPr lang="en-NZ" sz="2200" dirty="0"/>
              <a:t> </a:t>
            </a:r>
            <a:r>
              <a:rPr lang="en-NZ" sz="2200" dirty="0" smtClean="0"/>
              <a:t>(Accessed 15.02.2013)</a:t>
            </a:r>
            <a:r>
              <a:rPr lang="en-NZ" sz="2200" dirty="0"/>
              <a:t> </a:t>
            </a:r>
          </a:p>
          <a:p>
            <a:r>
              <a:rPr lang="de-DE" sz="2200" dirty="0"/>
              <a:t>Shaffer, J. (2013). </a:t>
            </a:r>
            <a:r>
              <a:rPr lang="en-NZ" sz="2200" dirty="0"/>
              <a:t>Ice cream. In Public Libraries. Retrieved from </a:t>
            </a:r>
            <a:r>
              <a:rPr lang="en-NZ" sz="2200" u="sng" dirty="0">
                <a:hlinkClick r:id="rId4"/>
              </a:rPr>
              <a:t>http://</a:t>
            </a:r>
            <a:r>
              <a:rPr lang="en-NZ" sz="2200" u="sng" dirty="0" smtClean="0">
                <a:hlinkClick r:id="rId4"/>
              </a:rPr>
              <a:t>www.worldbookonline.com/pl/infofinder/article?id=ar270840&amp;st=ice+cream</a:t>
            </a:r>
            <a:r>
              <a:rPr lang="en-NZ" sz="2200" u="sng" dirty="0"/>
              <a:t> </a:t>
            </a:r>
            <a:r>
              <a:rPr lang="en-NZ" sz="2200" u="sng" dirty="0" smtClean="0"/>
              <a:t>(Accessed 15.02.2013)</a:t>
            </a:r>
            <a:endParaRPr lang="en-NZ" sz="2200" dirty="0" smtClean="0"/>
          </a:p>
          <a:p>
            <a:r>
              <a:rPr lang="en-NZ" sz="2200" dirty="0" smtClean="0">
                <a:hlinkClick r:id="rId5"/>
              </a:rPr>
              <a:t>http</a:t>
            </a:r>
            <a:r>
              <a:rPr lang="en-NZ" sz="2200" dirty="0">
                <a:hlinkClick r:id="rId5"/>
              </a:rPr>
              <a:t>://</a:t>
            </a:r>
            <a:r>
              <a:rPr lang="en-NZ" sz="2200" dirty="0" smtClean="0">
                <a:hlinkClick r:id="rId5"/>
              </a:rPr>
              <a:t>nutritiondata.self.com/facts/sweets/5405/2</a:t>
            </a:r>
            <a:r>
              <a:rPr lang="en-NZ" sz="2200" dirty="0" smtClean="0"/>
              <a:t> (Accessed 15.03.2013)</a:t>
            </a:r>
          </a:p>
          <a:p>
            <a:r>
              <a:rPr lang="en-NZ" sz="2200" dirty="0">
                <a:hlinkClick r:id="rId6"/>
              </a:rPr>
              <a:t>http://</a:t>
            </a:r>
            <a:r>
              <a:rPr lang="en-NZ" sz="2200" dirty="0" smtClean="0">
                <a:hlinkClick r:id="rId6"/>
              </a:rPr>
              <a:t>caloriecount.about.com/calories-ice-creams-vanilla-i19095</a:t>
            </a:r>
            <a:r>
              <a:rPr lang="en-NZ" sz="2200" dirty="0" smtClean="0"/>
              <a:t> (Accessed 15.03.2013) </a:t>
            </a:r>
          </a:p>
          <a:p>
            <a:r>
              <a:rPr lang="en-NZ" sz="2200" dirty="0" smtClean="0"/>
              <a:t> Google images (Accessed 15.03.2013)</a:t>
            </a:r>
            <a:endParaRPr lang="en-NZ" sz="2200" dirty="0"/>
          </a:p>
          <a:p>
            <a:endParaRPr lang="en-NZ" sz="2400" dirty="0"/>
          </a:p>
          <a:p>
            <a:endParaRPr lang="en-NZ" dirty="0"/>
          </a:p>
        </p:txBody>
      </p:sp>
    </p:spTree>
    <p:extLst>
      <p:ext uri="{BB962C8B-B14F-4D97-AF65-F5344CB8AC3E}">
        <p14:creationId xmlns:p14="http://schemas.microsoft.com/office/powerpoint/2010/main" val="1586472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812</Words>
  <Application>Microsoft Macintosh PowerPoint</Application>
  <PresentationFormat>On-screen Show (4:3)</PresentationFormat>
  <Paragraphs>41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Ice Cream</vt:lpstr>
      <vt:lpstr>What is ice cream?</vt:lpstr>
      <vt:lpstr>Why was ice cream developed and who developed it?</vt:lpstr>
      <vt:lpstr>Ice cream history</vt:lpstr>
      <vt:lpstr>How is ice cream made in a factory?</vt:lpstr>
      <vt:lpstr>How is ice cream made at home?</vt:lpstr>
      <vt:lpstr>How is ice cream eaten and who eats it?</vt:lpstr>
      <vt:lpstr>What is ice creams nutritional value?</vt:lpstr>
      <vt:lpstr>Bibliography</vt:lpstr>
    </vt:vector>
  </TitlesOfParts>
  <Company>Christchurch City Libraries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Ice Cream</dc:title>
  <dc:creator>Christchurch City Libraries</dc:creator>
  <cp:lastModifiedBy>Christina Smith</cp:lastModifiedBy>
  <cp:revision>31</cp:revision>
  <dcterms:created xsi:type="dcterms:W3CDTF">2013-02-18T23:19:44Z</dcterms:created>
  <dcterms:modified xsi:type="dcterms:W3CDTF">2014-03-10T00:03:18Z</dcterms:modified>
</cp:coreProperties>
</file>